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6" r:id="rId2"/>
    <p:sldMasterId id="2147483684" r:id="rId3"/>
  </p:sldMasterIdLst>
  <p:notesMasterIdLst>
    <p:notesMasterId r:id="rId14"/>
  </p:notesMasterIdLst>
  <p:handoutMasterIdLst>
    <p:handoutMasterId r:id="rId15"/>
  </p:handoutMasterIdLst>
  <p:sldIdLst>
    <p:sldId id="348" r:id="rId4"/>
    <p:sldId id="353" r:id="rId5"/>
    <p:sldId id="352" r:id="rId6"/>
    <p:sldId id="290" r:id="rId7"/>
    <p:sldId id="349" r:id="rId8"/>
    <p:sldId id="358" r:id="rId9"/>
    <p:sldId id="344" r:id="rId10"/>
    <p:sldId id="357" r:id="rId11"/>
    <p:sldId id="347" r:id="rId12"/>
    <p:sldId id="350" r:id="rId13"/>
  </p:sldIdLst>
  <p:sldSz cx="9144000" cy="6858000" type="screen4x3"/>
  <p:notesSz cx="6794500" cy="9982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4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5811"/>
    <a:srgbClr val="FF6600"/>
    <a:srgbClr val="A4C400"/>
    <a:srgbClr val="627600"/>
    <a:srgbClr val="435000"/>
    <a:srgbClr val="ED5252"/>
    <a:srgbClr val="FDDC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561" autoAdjust="0"/>
  </p:normalViewPr>
  <p:slideViewPr>
    <p:cSldViewPr>
      <p:cViewPr varScale="1">
        <p:scale>
          <a:sx n="69" d="100"/>
          <a:sy n="69" d="100"/>
        </p:scale>
        <p:origin x="11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98" y="-84"/>
      </p:cViewPr>
      <p:guideLst>
        <p:guide orient="horz" pos="314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E3874-864B-4BFA-B391-E59BB5C5F2A1}" type="datetimeFigureOut">
              <a:rPr lang="de-DE" smtClean="0"/>
              <a:pPr/>
              <a:t>26.01.2022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69973-CA82-4ACD-9EC6-650F5E27457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63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3296C-21D3-44FC-A54A-9C02A55C9C9D}" type="datetimeFigureOut">
              <a:rPr lang="de-DE" smtClean="0"/>
              <a:pPr/>
              <a:t>26.01.2022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41545"/>
            <a:ext cx="5435600" cy="449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8DFB0-0364-4DD8-808B-B32C93E006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13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KEM mit System - Instrumente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16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12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Wir </a:t>
            </a:r>
            <a:r>
              <a:rPr lang="de-DE"/>
              <a:t>sind dabei.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66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1988840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D75811">
                  <a:shade val="30000"/>
                  <a:satMod val="115000"/>
                </a:srgbClr>
              </a:gs>
              <a:gs pos="50000">
                <a:srgbClr val="D75811">
                  <a:shade val="67500"/>
                  <a:satMod val="115000"/>
                </a:srgbClr>
              </a:gs>
              <a:gs pos="100000">
                <a:srgbClr val="D7581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0" y="3212975"/>
            <a:ext cx="9144000" cy="3652059"/>
          </a:xfrm>
          <a:prstGeom prst="rect">
            <a:avLst/>
          </a:prstGeom>
          <a:gradFill flip="none" rotWithShape="1">
            <a:gsLst>
              <a:gs pos="0">
                <a:srgbClr val="D75811">
                  <a:shade val="30000"/>
                  <a:satMod val="115000"/>
                </a:srgbClr>
              </a:gs>
              <a:gs pos="50000">
                <a:srgbClr val="D75811">
                  <a:shade val="67500"/>
                  <a:satMod val="115000"/>
                </a:srgbClr>
              </a:gs>
              <a:gs pos="100000">
                <a:srgbClr val="D7581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Contracting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9177" y="234522"/>
            <a:ext cx="3466522" cy="904168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1691680" y="1988840"/>
            <a:ext cx="6120680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7909" y="2244106"/>
            <a:ext cx="5387721" cy="1040878"/>
          </a:xfrm>
        </p:spPr>
        <p:txBody>
          <a:bodyPr anchor="t">
            <a:norm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35563" y="3217168"/>
            <a:ext cx="5390067" cy="1555601"/>
          </a:xfrm>
        </p:spPr>
        <p:txBody>
          <a:bodyPr>
            <a:normAutofit/>
          </a:bodyPr>
          <a:lstStyle>
            <a:lvl1pPr marL="0" indent="0" algn="l">
              <a:spcAft>
                <a:spcPts val="120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1403648" y="3198118"/>
            <a:ext cx="77403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 descr="Loewe_025mm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3528" y="2281064"/>
            <a:ext cx="1237754" cy="508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167D-1FF9-4D71-9931-E5933A93EF8F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F1E5-4736-43DE-92B2-186AF66F2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167D-1FF9-4D71-9931-E5933A93EF8F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F1E5-4736-43DE-92B2-186AF66F2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264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167D-1FF9-4D71-9931-E5933A93EF8F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F1E5-4736-43DE-92B2-186AF66F2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96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167D-1FF9-4D71-9931-E5933A93EF8F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F1E5-4736-43DE-92B2-186AF66F2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514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167D-1FF9-4D71-9931-E5933A93EF8F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F1E5-4736-43DE-92B2-186AF66F2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193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167D-1FF9-4D71-9931-E5933A93EF8F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F1E5-4736-43DE-92B2-186AF66F2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792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167D-1FF9-4D71-9931-E5933A93EF8F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F1E5-4736-43DE-92B2-186AF66F2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36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167D-1FF9-4D71-9931-E5933A93EF8F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F1E5-4736-43DE-92B2-186AF66F2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454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167D-1FF9-4D71-9931-E5933A93EF8F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F1E5-4736-43DE-92B2-186AF66F2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611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167D-1FF9-4D71-9931-E5933A93EF8F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F1E5-4736-43DE-92B2-186AF66F2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57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1988840"/>
            <a:ext cx="9144000" cy="2880320"/>
          </a:xfrm>
          <a:prstGeom prst="rect">
            <a:avLst/>
          </a:prstGeom>
          <a:gradFill flip="none" rotWithShape="1">
            <a:gsLst>
              <a:gs pos="0">
                <a:srgbClr val="D75811">
                  <a:shade val="30000"/>
                  <a:satMod val="115000"/>
                </a:srgbClr>
              </a:gs>
              <a:gs pos="50000">
                <a:srgbClr val="D75811">
                  <a:shade val="67500"/>
                  <a:satMod val="115000"/>
                </a:srgbClr>
              </a:gs>
              <a:gs pos="100000">
                <a:srgbClr val="D75811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3796" y="2492896"/>
            <a:ext cx="5434508" cy="1172252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82434" y="3356992"/>
            <a:ext cx="5425870" cy="1306676"/>
          </a:xfrm>
        </p:spPr>
        <p:txBody>
          <a:bodyPr anchor="b">
            <a:normAutofit/>
          </a:bodyPr>
          <a:lstStyle>
            <a:lvl1pPr marL="0" indent="0">
              <a:lnSpc>
                <a:spcPts val="26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82434" y="6453211"/>
            <a:ext cx="6251615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Symposium "Klimaschutz quo vadis" 21.12.2016, Umweltministerium Baden-Württemberg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</p:spPr>
        <p:txBody>
          <a:bodyPr anchor="b"/>
          <a:lstStyle>
            <a:lvl1pPr>
              <a:defRPr sz="1100"/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8604448" y="3140968"/>
            <a:ext cx="5395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 descr="Loewe_025m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2281064"/>
            <a:ext cx="1237754" cy="508495"/>
          </a:xfrm>
          <a:prstGeom prst="rect">
            <a:avLst/>
          </a:prstGeom>
        </p:spPr>
      </p:pic>
      <p:pic>
        <p:nvPicPr>
          <p:cNvPr id="10" name="Grafik 9" descr="Contracting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9177" y="234522"/>
            <a:ext cx="3466522" cy="9041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167D-1FF9-4D71-9931-E5933A93EF8F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F1E5-4736-43DE-92B2-186AF66F2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934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C902-31DD-4833-BECB-17730A4CF739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8D2F-92DD-47AC-898A-9D07009023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073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C902-31DD-4833-BECB-17730A4CF739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8D2F-92DD-47AC-898A-9D07009023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01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C902-31DD-4833-BECB-17730A4CF739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8D2F-92DD-47AC-898A-9D07009023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92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C902-31DD-4833-BECB-17730A4CF739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8D2F-92DD-47AC-898A-9D07009023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24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C902-31DD-4833-BECB-17730A4CF739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8D2F-92DD-47AC-898A-9D07009023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745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C902-31DD-4833-BECB-17730A4CF739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8D2F-92DD-47AC-898A-9D07009023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967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C902-31DD-4833-BECB-17730A4CF739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8D2F-92DD-47AC-898A-9D07009023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743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C902-31DD-4833-BECB-17730A4CF739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8D2F-92DD-47AC-898A-9D07009023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796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C902-31DD-4833-BECB-17730A4CF739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8D2F-92DD-47AC-898A-9D07009023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20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sz="half" idx="13"/>
          </p:nvPr>
        </p:nvSpPr>
        <p:spPr>
          <a:xfrm>
            <a:off x="588318" y="1484784"/>
            <a:ext cx="5999906" cy="4824536"/>
          </a:xfrm>
          <a:solidFill>
            <a:schemeClr val="bg1"/>
          </a:solidFill>
        </p:spPr>
        <p:txBody>
          <a:bodyPr/>
          <a:lstStyle>
            <a:lvl1pPr marL="0" indent="0">
              <a:spcBef>
                <a:spcPts val="1600"/>
              </a:spcBef>
              <a:spcAft>
                <a:spcPts val="0"/>
              </a:spcAft>
              <a:buNone/>
              <a:defRPr sz="2000">
                <a:latin typeface="+mn-lt"/>
              </a:defRPr>
            </a:lvl1pPr>
            <a:lvl2pPr marL="266700" indent="-266700">
              <a:spcBef>
                <a:spcPts val="800"/>
              </a:spcBef>
              <a:spcAft>
                <a:spcPts val="0"/>
              </a:spcAft>
              <a:buClr>
                <a:srgbClr val="D75811"/>
              </a:buClr>
              <a:buSzPct val="80000"/>
              <a:buFont typeface="Wingdings" pitchFamily="2" charset="2"/>
              <a:buChar char="n"/>
              <a:tabLst/>
              <a:defRPr sz="2000">
                <a:latin typeface="+mn-lt"/>
              </a:defRPr>
            </a:lvl2pPr>
            <a:lvl3pPr marL="542925" indent="-269875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itchFamily="2" charset="2"/>
              <a:buChar char="à"/>
              <a:defRPr sz="1800">
                <a:latin typeface="+mn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88318" y="16506"/>
            <a:ext cx="4127698" cy="840904"/>
          </a:xfrm>
        </p:spPr>
        <p:txBody>
          <a:bodyPr anchor="b">
            <a:noAutofit/>
          </a:bodyPr>
          <a:lstStyle>
            <a:lvl1pPr algn="l">
              <a:lnSpc>
                <a:spcPts val="2400"/>
              </a:lnSpc>
              <a:defRPr sz="2200" b="1">
                <a:solidFill>
                  <a:srgbClr val="D75811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669851" y="922680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92511" y="6453211"/>
            <a:ext cx="5995714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</p:spPr>
        <p:txBody>
          <a:bodyPr anchor="b"/>
          <a:lstStyle>
            <a:lvl1pPr>
              <a:defRPr sz="1100"/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C902-31DD-4833-BECB-17730A4CF739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8D2F-92DD-47AC-898A-9D07009023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568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C902-31DD-4833-BECB-17730A4CF739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8D2F-92DD-47AC-898A-9D07009023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42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sz="half" idx="13"/>
          </p:nvPr>
        </p:nvSpPr>
        <p:spPr>
          <a:xfrm>
            <a:off x="588318" y="1484784"/>
            <a:ext cx="5279826" cy="48245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spcAft>
                <a:spcPts val="0"/>
              </a:spcAft>
              <a:buNone/>
              <a:defRPr sz="2000">
                <a:latin typeface="+mn-lt"/>
              </a:defRPr>
            </a:lvl1pPr>
            <a:lvl2pPr marL="266700" indent="-266700">
              <a:spcBef>
                <a:spcPts val="800"/>
              </a:spcBef>
              <a:spcAft>
                <a:spcPts val="0"/>
              </a:spcAft>
              <a:buClr>
                <a:srgbClr val="D75811"/>
              </a:buClr>
              <a:buSzPct val="80000"/>
              <a:buFont typeface="Wingdings" pitchFamily="2" charset="2"/>
              <a:buChar char="n"/>
              <a:tabLst/>
              <a:defRPr sz="2000">
                <a:latin typeface="+mn-lt"/>
              </a:defRPr>
            </a:lvl2pPr>
            <a:lvl3pPr marL="542925" indent="-269875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itchFamily="2" charset="2"/>
              <a:buChar char="à"/>
              <a:defRPr sz="1800">
                <a:latin typeface="+mn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88318" y="16506"/>
            <a:ext cx="4127698" cy="840904"/>
          </a:xfrm>
        </p:spPr>
        <p:txBody>
          <a:bodyPr anchor="b">
            <a:noAutofit/>
          </a:bodyPr>
          <a:lstStyle>
            <a:lvl1pPr algn="l">
              <a:lnSpc>
                <a:spcPts val="2400"/>
              </a:lnSpc>
              <a:defRPr sz="2200" b="1">
                <a:solidFill>
                  <a:srgbClr val="D75811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669851" y="922680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92511" y="6453211"/>
            <a:ext cx="5995714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Symposium "Klimaschutz quo vadis" 21.12.2016, Umweltministerium Baden-Württemberg 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</p:spPr>
        <p:txBody>
          <a:bodyPr anchor="b"/>
          <a:lstStyle>
            <a:lvl1pPr>
              <a:defRPr sz="1100"/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Bildplatzhalter 2"/>
          <p:cNvSpPr>
            <a:spLocks noGrp="1"/>
          </p:cNvSpPr>
          <p:nvPr>
            <p:ph type="pic" idx="1"/>
          </p:nvPr>
        </p:nvSpPr>
        <p:spPr>
          <a:xfrm>
            <a:off x="6297386" y="1594892"/>
            <a:ext cx="2536878" cy="19781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2" name="Bildplatzhalter 2"/>
          <p:cNvSpPr>
            <a:spLocks noGrp="1"/>
          </p:cNvSpPr>
          <p:nvPr>
            <p:ph type="pic" idx="14"/>
          </p:nvPr>
        </p:nvSpPr>
        <p:spPr>
          <a:xfrm>
            <a:off x="6297386" y="3827140"/>
            <a:ext cx="2536878" cy="19781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pic>
        <p:nvPicPr>
          <p:cNvPr id="16" name="Grafik 15" descr="Contracting_RGB.jpg"/>
          <p:cNvPicPr>
            <a:picLocks noChangeAspect="1"/>
          </p:cNvPicPr>
          <p:nvPr userDrawn="1"/>
        </p:nvPicPr>
        <p:blipFill>
          <a:blip r:embed="rId2" cstate="print"/>
          <a:srcRect r="4374"/>
          <a:stretch>
            <a:fillRect/>
          </a:stretch>
        </p:blipFill>
        <p:spPr>
          <a:xfrm>
            <a:off x="6523650" y="116632"/>
            <a:ext cx="2512846" cy="685401"/>
          </a:xfrm>
          <a:prstGeom prst="rect">
            <a:avLst/>
          </a:prstGeom>
        </p:spPr>
      </p:pic>
      <p:sp>
        <p:nvSpPr>
          <p:cNvPr id="17" name="Rechteck 16"/>
          <p:cNvSpPr/>
          <p:nvPr userDrawn="1"/>
        </p:nvSpPr>
        <p:spPr>
          <a:xfrm rot="16200000">
            <a:off x="-155969" y="391811"/>
            <a:ext cx="493732" cy="181794"/>
          </a:xfrm>
          <a:prstGeom prst="rect">
            <a:avLst/>
          </a:prstGeom>
          <a:gradFill flip="none" rotWithShape="1">
            <a:gsLst>
              <a:gs pos="0">
                <a:srgbClr val="D75811">
                  <a:shade val="30000"/>
                  <a:satMod val="115000"/>
                </a:srgbClr>
              </a:gs>
              <a:gs pos="50000">
                <a:srgbClr val="D75811">
                  <a:shade val="67500"/>
                  <a:satMod val="115000"/>
                </a:srgbClr>
              </a:gs>
              <a:gs pos="100000">
                <a:srgbClr val="D7581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n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sz="half" idx="13"/>
          </p:nvPr>
        </p:nvSpPr>
        <p:spPr>
          <a:xfrm>
            <a:off x="3851920" y="1484784"/>
            <a:ext cx="4896544" cy="48245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spcAft>
                <a:spcPts val="0"/>
              </a:spcAft>
              <a:buNone/>
              <a:defRPr sz="2000">
                <a:latin typeface="+mn-lt"/>
              </a:defRPr>
            </a:lvl1pPr>
            <a:lvl2pPr marL="266700" indent="-266700">
              <a:spcBef>
                <a:spcPts val="800"/>
              </a:spcBef>
              <a:spcAft>
                <a:spcPts val="0"/>
              </a:spcAft>
              <a:buClr>
                <a:srgbClr val="D75811"/>
              </a:buClr>
              <a:buSzPct val="80000"/>
              <a:buFont typeface="Wingdings" pitchFamily="2" charset="2"/>
              <a:buChar char="n"/>
              <a:tabLst/>
              <a:defRPr sz="2000">
                <a:latin typeface="+mn-lt"/>
              </a:defRPr>
            </a:lvl2pPr>
            <a:lvl3pPr marL="542925" indent="-269875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itchFamily="2" charset="2"/>
              <a:buChar char="à"/>
              <a:defRPr sz="1800">
                <a:latin typeface="+mn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88318" y="16506"/>
            <a:ext cx="4127698" cy="840904"/>
          </a:xfrm>
        </p:spPr>
        <p:txBody>
          <a:bodyPr anchor="b">
            <a:noAutofit/>
          </a:bodyPr>
          <a:lstStyle>
            <a:lvl1pPr algn="l">
              <a:lnSpc>
                <a:spcPts val="2400"/>
              </a:lnSpc>
              <a:defRPr sz="2200" b="1">
                <a:solidFill>
                  <a:srgbClr val="D75811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669851" y="922680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92511" y="6453211"/>
            <a:ext cx="5995714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Symposium "Klimaschutz quo vadis" 21.12.2016, Umweltministerium Baden-Württemberg 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</p:spPr>
        <p:txBody>
          <a:bodyPr anchor="b"/>
          <a:lstStyle>
            <a:lvl1pPr>
              <a:defRPr sz="1100"/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Bildplatzhalter 2"/>
          <p:cNvSpPr>
            <a:spLocks noGrp="1"/>
          </p:cNvSpPr>
          <p:nvPr>
            <p:ph type="pic" idx="1"/>
          </p:nvPr>
        </p:nvSpPr>
        <p:spPr>
          <a:xfrm>
            <a:off x="674043" y="1600225"/>
            <a:ext cx="2745829" cy="190611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7" name="Bildplatzhalter 2"/>
          <p:cNvSpPr>
            <a:spLocks noGrp="1"/>
          </p:cNvSpPr>
          <p:nvPr>
            <p:ph type="pic" idx="14"/>
          </p:nvPr>
        </p:nvSpPr>
        <p:spPr>
          <a:xfrm>
            <a:off x="683568" y="3645024"/>
            <a:ext cx="2745829" cy="190611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pic>
        <p:nvPicPr>
          <p:cNvPr id="12" name="Grafik 11" descr="Contracting_RGB.jpg"/>
          <p:cNvPicPr>
            <a:picLocks noChangeAspect="1"/>
          </p:cNvPicPr>
          <p:nvPr userDrawn="1"/>
        </p:nvPicPr>
        <p:blipFill>
          <a:blip r:embed="rId2" cstate="print"/>
          <a:srcRect r="4374"/>
          <a:stretch>
            <a:fillRect/>
          </a:stretch>
        </p:blipFill>
        <p:spPr>
          <a:xfrm>
            <a:off x="6523650" y="116632"/>
            <a:ext cx="2512846" cy="685401"/>
          </a:xfrm>
          <a:prstGeom prst="rect">
            <a:avLst/>
          </a:prstGeom>
        </p:spPr>
      </p:pic>
      <p:sp>
        <p:nvSpPr>
          <p:cNvPr id="16" name="Rechteck 15"/>
          <p:cNvSpPr/>
          <p:nvPr userDrawn="1"/>
        </p:nvSpPr>
        <p:spPr>
          <a:xfrm rot="16200000">
            <a:off x="-155969" y="391811"/>
            <a:ext cx="493732" cy="181794"/>
          </a:xfrm>
          <a:prstGeom prst="rect">
            <a:avLst/>
          </a:prstGeom>
          <a:gradFill flip="none" rotWithShape="1">
            <a:gsLst>
              <a:gs pos="0">
                <a:srgbClr val="D75811">
                  <a:shade val="30000"/>
                  <a:satMod val="115000"/>
                </a:srgbClr>
              </a:gs>
              <a:gs pos="50000">
                <a:srgbClr val="D75811">
                  <a:shade val="67500"/>
                  <a:satMod val="115000"/>
                </a:srgbClr>
              </a:gs>
              <a:gs pos="100000">
                <a:srgbClr val="D7581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88318" y="16506"/>
            <a:ext cx="4127698" cy="840904"/>
          </a:xfrm>
        </p:spPr>
        <p:txBody>
          <a:bodyPr anchor="b">
            <a:noAutofit/>
          </a:bodyPr>
          <a:lstStyle>
            <a:lvl1pPr algn="l">
              <a:lnSpc>
                <a:spcPts val="2400"/>
              </a:lnSpc>
              <a:defRPr sz="2200" b="1">
                <a:solidFill>
                  <a:srgbClr val="D75811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669851" y="922680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/>
          <p:cNvSpPr>
            <a:spLocks noGrp="1"/>
          </p:cNvSpPr>
          <p:nvPr>
            <p:ph sz="half" idx="13"/>
          </p:nvPr>
        </p:nvSpPr>
        <p:spPr>
          <a:xfrm>
            <a:off x="4644008" y="1484784"/>
            <a:ext cx="3600000" cy="48245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+mn-lt"/>
              </a:defRPr>
            </a:lvl1pPr>
            <a:lvl2pPr marL="266700" indent="-266700">
              <a:spcBef>
                <a:spcPts val="800"/>
              </a:spcBef>
              <a:spcAft>
                <a:spcPts val="0"/>
              </a:spcAft>
              <a:buClr>
                <a:srgbClr val="D75811"/>
              </a:buClr>
              <a:buSzPct val="80000"/>
              <a:buFont typeface="Wingdings" pitchFamily="2" charset="2"/>
              <a:buChar char="n"/>
              <a:tabLst/>
              <a:defRPr sz="2000">
                <a:latin typeface="+mn-lt"/>
              </a:defRPr>
            </a:lvl2pPr>
            <a:lvl3pPr marL="542925" indent="-269875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itchFamily="2" charset="2"/>
              <a:buChar char="à"/>
              <a:defRPr sz="1800">
                <a:latin typeface="+mn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4"/>
          </p:nvPr>
        </p:nvSpPr>
        <p:spPr>
          <a:xfrm>
            <a:off x="588318" y="1484784"/>
            <a:ext cx="3600000" cy="48245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+mn-lt"/>
              </a:defRPr>
            </a:lvl1pPr>
            <a:lvl2pPr marL="266700" indent="-266700">
              <a:spcBef>
                <a:spcPts val="800"/>
              </a:spcBef>
              <a:spcAft>
                <a:spcPts val="0"/>
              </a:spcAft>
              <a:buClr>
                <a:srgbClr val="D75811"/>
              </a:buClr>
              <a:buSzPct val="80000"/>
              <a:buFont typeface="Wingdings" pitchFamily="2" charset="2"/>
              <a:buChar char="n"/>
              <a:tabLst/>
              <a:defRPr sz="2000">
                <a:latin typeface="+mn-lt"/>
              </a:defRPr>
            </a:lvl2pPr>
            <a:lvl3pPr marL="542925" indent="-269875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itchFamily="2" charset="2"/>
              <a:buChar char="à"/>
              <a:defRPr sz="1800">
                <a:latin typeface="+mn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92511" y="6453211"/>
            <a:ext cx="5995714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Symposium "Klimaschutz quo vadis" 21.12.2016, Umweltministerium Baden-Württemberg </a:t>
            </a:r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</p:spPr>
        <p:txBody>
          <a:bodyPr anchor="b"/>
          <a:lstStyle>
            <a:lvl1pPr>
              <a:defRPr sz="1100"/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 descr="Contracting_RGB.jpg"/>
          <p:cNvPicPr>
            <a:picLocks noChangeAspect="1"/>
          </p:cNvPicPr>
          <p:nvPr userDrawn="1"/>
        </p:nvPicPr>
        <p:blipFill>
          <a:blip r:embed="rId2" cstate="print"/>
          <a:srcRect r="4374"/>
          <a:stretch>
            <a:fillRect/>
          </a:stretch>
        </p:blipFill>
        <p:spPr>
          <a:xfrm>
            <a:off x="6523650" y="116632"/>
            <a:ext cx="2512846" cy="685401"/>
          </a:xfrm>
          <a:prstGeom prst="rect">
            <a:avLst/>
          </a:prstGeom>
        </p:spPr>
      </p:pic>
      <p:sp>
        <p:nvSpPr>
          <p:cNvPr id="17" name="Rechteck 16"/>
          <p:cNvSpPr/>
          <p:nvPr userDrawn="1"/>
        </p:nvSpPr>
        <p:spPr>
          <a:xfrm rot="16200000">
            <a:off x="-155969" y="391811"/>
            <a:ext cx="493732" cy="181794"/>
          </a:xfrm>
          <a:prstGeom prst="rect">
            <a:avLst/>
          </a:prstGeom>
          <a:gradFill flip="none" rotWithShape="1">
            <a:gsLst>
              <a:gs pos="0">
                <a:srgbClr val="D75811">
                  <a:shade val="30000"/>
                  <a:satMod val="115000"/>
                </a:srgbClr>
              </a:gs>
              <a:gs pos="50000">
                <a:srgbClr val="D75811">
                  <a:shade val="67500"/>
                  <a:satMod val="115000"/>
                </a:srgbClr>
              </a:gs>
              <a:gs pos="100000">
                <a:srgbClr val="D7581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18008" y="1045170"/>
            <a:ext cx="8925991" cy="548017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669851" y="922680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92511" y="6453211"/>
            <a:ext cx="5995714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Symposium "Klimaschutz quo vadis" 21.12.2016, Umweltministerium Baden-Württemberg 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</p:spPr>
        <p:txBody>
          <a:bodyPr anchor="b"/>
          <a:lstStyle>
            <a:lvl1pPr>
              <a:defRPr sz="1100"/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588318" y="16506"/>
            <a:ext cx="4127698" cy="840904"/>
          </a:xfrm>
        </p:spPr>
        <p:txBody>
          <a:bodyPr anchor="b">
            <a:noAutofit/>
          </a:bodyPr>
          <a:lstStyle>
            <a:lvl1pPr algn="l">
              <a:lnSpc>
                <a:spcPts val="2400"/>
              </a:lnSpc>
              <a:defRPr sz="2200" b="1">
                <a:solidFill>
                  <a:srgbClr val="D75811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10" name="Grafik 9" descr="Contracting_RGB.jpg"/>
          <p:cNvPicPr>
            <a:picLocks noChangeAspect="1"/>
          </p:cNvPicPr>
          <p:nvPr userDrawn="1"/>
        </p:nvPicPr>
        <p:blipFill>
          <a:blip r:embed="rId2" cstate="print"/>
          <a:srcRect r="4374"/>
          <a:stretch>
            <a:fillRect/>
          </a:stretch>
        </p:blipFill>
        <p:spPr>
          <a:xfrm>
            <a:off x="6523650" y="116632"/>
            <a:ext cx="2512846" cy="685401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 rot="16200000">
            <a:off x="-155969" y="391811"/>
            <a:ext cx="493732" cy="181794"/>
          </a:xfrm>
          <a:prstGeom prst="rect">
            <a:avLst/>
          </a:prstGeom>
          <a:gradFill flip="none" rotWithShape="1">
            <a:gsLst>
              <a:gs pos="0">
                <a:srgbClr val="D75811">
                  <a:shade val="30000"/>
                  <a:satMod val="115000"/>
                </a:srgbClr>
              </a:gs>
              <a:gs pos="50000">
                <a:srgbClr val="D75811">
                  <a:shade val="67500"/>
                  <a:satMod val="115000"/>
                </a:srgbClr>
              </a:gs>
              <a:gs pos="100000">
                <a:srgbClr val="D7581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83569" y="1045170"/>
            <a:ext cx="6624736" cy="483210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669851" y="922680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92511" y="6453211"/>
            <a:ext cx="5995714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Symposium "Klimaschutz quo vadis" 21.12.2016, Umweltministerium Baden-Württemberg 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</p:spPr>
        <p:txBody>
          <a:bodyPr anchor="b"/>
          <a:lstStyle>
            <a:lvl1pPr>
              <a:defRPr sz="1100"/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588318" y="16506"/>
            <a:ext cx="4127698" cy="840904"/>
          </a:xfrm>
        </p:spPr>
        <p:txBody>
          <a:bodyPr anchor="b">
            <a:noAutofit/>
          </a:bodyPr>
          <a:lstStyle>
            <a:lvl1pPr algn="l">
              <a:lnSpc>
                <a:spcPts val="2400"/>
              </a:lnSpc>
              <a:defRPr sz="2200" b="1">
                <a:solidFill>
                  <a:srgbClr val="D75811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10" name="Grafik 9" descr="Contracting_RGB.jpg"/>
          <p:cNvPicPr>
            <a:picLocks noChangeAspect="1"/>
          </p:cNvPicPr>
          <p:nvPr userDrawn="1"/>
        </p:nvPicPr>
        <p:blipFill>
          <a:blip r:embed="rId2" cstate="print"/>
          <a:srcRect r="4374"/>
          <a:stretch>
            <a:fillRect/>
          </a:stretch>
        </p:blipFill>
        <p:spPr>
          <a:xfrm>
            <a:off x="6523650" y="116632"/>
            <a:ext cx="2512846" cy="685401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 rot="16200000">
            <a:off x="-155969" y="391811"/>
            <a:ext cx="493732" cy="181794"/>
          </a:xfrm>
          <a:prstGeom prst="rect">
            <a:avLst/>
          </a:prstGeom>
          <a:gradFill flip="none" rotWithShape="1">
            <a:gsLst>
              <a:gs pos="0">
                <a:srgbClr val="D75811">
                  <a:shade val="30000"/>
                  <a:satMod val="115000"/>
                </a:srgbClr>
              </a:gs>
              <a:gs pos="50000">
                <a:srgbClr val="D75811">
                  <a:shade val="67500"/>
                  <a:satMod val="115000"/>
                </a:srgbClr>
              </a:gs>
              <a:gs pos="100000">
                <a:srgbClr val="D7581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92511" y="6453211"/>
            <a:ext cx="5995714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Symposium "Klimaschutz quo vadis" 21.12.2016, Umweltministerium Baden-Württemberg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</p:spPr>
        <p:txBody>
          <a:bodyPr anchor="b"/>
          <a:lstStyle>
            <a:lvl1pPr>
              <a:defRPr sz="1100"/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8" r:id="rId4"/>
    <p:sldLayoutId id="2147483669" r:id="rId5"/>
    <p:sldLayoutId id="2147483683" r:id="rId6"/>
    <p:sldLayoutId id="2147483665" r:id="rId7"/>
    <p:sldLayoutId id="2147483670" r:id="rId8"/>
    <p:sldLayoutId id="2147483666" r:id="rId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6167D-1FF9-4D71-9931-E5933A93EF8F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2F1E5-4736-43DE-92B2-186AF66F2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61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DC902-31DD-4833-BECB-17730A4CF739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78D2F-92DD-47AC-898A-9D07009023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27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Kommunales Energiemanagement…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6" name="Inhaltsplatzhalter 5"/>
          <p:cNvSpPr txBox="1">
            <a:spLocks noGrp="1"/>
          </p:cNvSpPr>
          <p:nvPr>
            <p:ph sz="half" idx="13"/>
          </p:nvPr>
        </p:nvSpPr>
        <p:spPr>
          <a:xfrm>
            <a:off x="611560" y="1052736"/>
            <a:ext cx="81601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de-DE" sz="2000" b="1" dirty="0"/>
              <a:t>… bedeutet alle relevanten verwaltungsinternen Prozesse so zu gestalten, das der Energieverbrauch kommunaler Einrichtungen dauerhaft minimiert wird.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de-DE" sz="2000" dirty="0"/>
              <a:t>Hierzu gehören: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rgbClr val="D75811"/>
              </a:buClr>
              <a:buSzPct val="140000"/>
              <a:buFont typeface="Wingdings" panose="05000000000000000000" pitchFamily="2" charset="2"/>
              <a:buChar char="§"/>
            </a:pPr>
            <a:r>
              <a:rPr lang="de-DE" sz="2000" dirty="0"/>
              <a:t>kontinuierliche Verbrauchserfassung – und Auswertung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D75811"/>
              </a:buClr>
              <a:buSzPct val="140000"/>
              <a:buFont typeface="Wingdings" panose="05000000000000000000" pitchFamily="2" charset="2"/>
              <a:buChar char="§"/>
            </a:pPr>
            <a:r>
              <a:rPr lang="de-DE" sz="2000" dirty="0"/>
              <a:t>kontinuierliche Überwachung des Anlagenbetriebs und Anpassung an den Bedarf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rgbClr val="D75811"/>
              </a:buClr>
              <a:buSzPct val="140000"/>
              <a:buFont typeface="Wingdings" panose="05000000000000000000" pitchFamily="2" charset="2"/>
              <a:buChar char="§"/>
            </a:pPr>
            <a:r>
              <a:rPr lang="de-DE" sz="2000" dirty="0"/>
              <a:t>Planung und Umsetzung von organisatorischen und Vorbereitung von investiven Energiespar-Maßnahmen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D75811"/>
              </a:buClr>
              <a:buSzPct val="140000"/>
            </a:pPr>
            <a:r>
              <a:rPr lang="de-DE" b="1" dirty="0"/>
              <a:t>Dabei sehr wichtig ist die:</a:t>
            </a:r>
            <a:endParaRPr lang="de-DE" sz="2000" b="1" dirty="0"/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rgbClr val="D75811"/>
              </a:buClr>
              <a:buSzPct val="140000"/>
              <a:buFont typeface="Wingdings" panose="05000000000000000000" pitchFamily="2" charset="2"/>
              <a:buChar char="§"/>
            </a:pPr>
            <a:r>
              <a:rPr lang="de-DE" sz="2000" dirty="0"/>
              <a:t>Definition von Zielen, Zuständigkeiten, Abläufen und Ressourcen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rgbClr val="D75811"/>
              </a:buClr>
              <a:buSzPct val="140000"/>
              <a:buFont typeface="Wingdings" panose="05000000000000000000" pitchFamily="2" charset="2"/>
              <a:buChar char="§"/>
            </a:pPr>
            <a:r>
              <a:rPr lang="de-DE" sz="2000" dirty="0"/>
              <a:t>Kontinuierliche Erfolgskontrolle und Prozessoptimierung</a:t>
            </a:r>
          </a:p>
        </p:txBody>
      </p:sp>
    </p:spTree>
    <p:extLst>
      <p:ext uri="{BB962C8B-B14F-4D97-AF65-F5344CB8AC3E}">
        <p14:creationId xmlns:p14="http://schemas.microsoft.com/office/powerpoint/2010/main" val="4010344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3"/>
          </p:nvPr>
        </p:nvSpPr>
        <p:spPr>
          <a:xfrm>
            <a:off x="588318" y="1196752"/>
            <a:ext cx="8088138" cy="5112568"/>
          </a:xfrm>
        </p:spPr>
        <p:txBody>
          <a:bodyPr>
            <a:normAutofit/>
          </a:bodyPr>
          <a:lstStyle/>
          <a:p>
            <a:pPr marL="342900" lvl="0" indent="-342900">
              <a:buClr>
                <a:srgbClr val="FF6600"/>
              </a:buClr>
              <a:buSzPct val="160000"/>
              <a:buFont typeface="Wingdings" panose="05000000000000000000" pitchFamily="2" charset="2"/>
              <a:buChar char="§"/>
            </a:pPr>
            <a:r>
              <a:rPr lang="de-DE" dirty="0" smtClean="0"/>
              <a:t>Sächsische Energieagentur als unabhängiger und kostenfreier Dienstleister</a:t>
            </a:r>
          </a:p>
          <a:p>
            <a:pPr marL="342900" lvl="0" indent="-342900">
              <a:buClr>
                <a:srgbClr val="FF6600"/>
              </a:buClr>
              <a:buSzPct val="160000"/>
              <a:buFont typeface="Wingdings" panose="05000000000000000000" pitchFamily="2" charset="2"/>
              <a:buChar char="§"/>
            </a:pPr>
            <a:r>
              <a:rPr lang="de-DE" dirty="0" smtClean="0"/>
              <a:t>Langjährige Erfahrungen beim Aufbau eines Energiemanagement mit einer Vielzahl von sächsischen Kommunen</a:t>
            </a:r>
          </a:p>
          <a:p>
            <a:pPr marL="342900" lvl="0" indent="-342900">
              <a:buClr>
                <a:srgbClr val="FF6600"/>
              </a:buClr>
              <a:buSzPct val="160000"/>
              <a:buFont typeface="Wingdings" panose="05000000000000000000" pitchFamily="2" charset="2"/>
              <a:buChar char="§"/>
            </a:pPr>
            <a:r>
              <a:rPr lang="de-DE" dirty="0" smtClean="0"/>
              <a:t>Weiterbildung von kommunalen Mitarbeitern</a:t>
            </a:r>
          </a:p>
          <a:p>
            <a:pPr marL="342900" lvl="0" indent="-342900">
              <a:buClr>
                <a:srgbClr val="FF6600"/>
              </a:buClr>
              <a:buSzPct val="160000"/>
              <a:buFont typeface="Wingdings" panose="05000000000000000000" pitchFamily="2" charset="2"/>
              <a:buChar char="§"/>
            </a:pPr>
            <a:r>
              <a:rPr lang="de-DE" dirty="0" smtClean="0"/>
              <a:t>Sächsisches Netzwerk der KEM-Kommunen</a:t>
            </a:r>
          </a:p>
          <a:p>
            <a:pPr marL="342900" lvl="0" indent="-342900">
              <a:buClr>
                <a:srgbClr val="FF6600"/>
              </a:buClr>
              <a:buSzPct val="160000"/>
              <a:buFont typeface="Wingdings" panose="05000000000000000000" pitchFamily="2" charset="2"/>
              <a:buChar char="§"/>
            </a:pPr>
            <a:r>
              <a:rPr lang="de-DE" dirty="0" smtClean="0"/>
              <a:t>Unterstützung bei der Antragsstellung</a:t>
            </a:r>
          </a:p>
          <a:p>
            <a:pPr marL="342900" lvl="0" indent="-342900">
              <a:buClr>
                <a:srgbClr val="FF6600"/>
              </a:buClr>
              <a:buSzPct val="160000"/>
              <a:buFont typeface="Wingdings" panose="05000000000000000000" pitchFamily="2" charset="2"/>
              <a:buChar char="§"/>
            </a:pPr>
            <a:r>
              <a:rPr lang="de-DE" dirty="0" smtClean="0"/>
              <a:t>Etc.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88318" y="16506"/>
            <a:ext cx="4631754" cy="840904"/>
          </a:xfrm>
        </p:spPr>
        <p:txBody>
          <a:bodyPr/>
          <a:lstStyle/>
          <a:p>
            <a:r>
              <a:rPr lang="de-DE" dirty="0" smtClean="0"/>
              <a:t>SAENA als Partner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56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3"/>
          </p:nvPr>
        </p:nvSpPr>
        <p:spPr>
          <a:xfrm>
            <a:off x="4211960" y="1484784"/>
            <a:ext cx="4536504" cy="4824536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rgbClr val="D75811"/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dirty="0"/>
              <a:t>KEM senkt die Energie- und Wasserkosten kommunaler Liegenschaften durch </a:t>
            </a:r>
            <a:r>
              <a:rPr lang="de-DE" b="1" dirty="0"/>
              <a:t>nichtinvestive Maßnahmen</a:t>
            </a:r>
            <a:r>
              <a:rPr lang="de-DE" dirty="0"/>
              <a:t> um 10 bis 20 Prozent, in Einzelfällen bis zu 30 Prozent.</a:t>
            </a:r>
          </a:p>
          <a:p>
            <a:pPr marL="342900" indent="-342900">
              <a:buClr>
                <a:srgbClr val="D75811"/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dirty="0"/>
              <a:t>Kommunen erhalten eine fundierte Datenbasis für </a:t>
            </a:r>
            <a:r>
              <a:rPr lang="de-DE" b="1" dirty="0"/>
              <a:t>optimale Investitionsentscheidungen</a:t>
            </a:r>
            <a:r>
              <a:rPr lang="de-DE" dirty="0"/>
              <a:t>.</a:t>
            </a:r>
          </a:p>
          <a:p>
            <a:pPr marL="342900" indent="-342900">
              <a:buClr>
                <a:srgbClr val="D75811"/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dirty="0"/>
              <a:t>Ein erfolgreiches KEM erhöht die Akzeptanz bei politischen Vertretern, </a:t>
            </a:r>
            <a:r>
              <a:rPr lang="de-DE" b="1" dirty="0"/>
              <a:t>verbessert das Klima- und Energiebewusstsein </a:t>
            </a:r>
            <a:r>
              <a:rPr lang="de-DE" dirty="0"/>
              <a:t>der Verwaltung und der Bevölkerung und öffnet die Tür für weitere Energie- und Klimaaktivitäten der Kommune.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Haupteffekte des systematischen KEM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9"/>
            <a:ext cx="361876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40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3"/>
          </p:nvPr>
        </p:nvSpPr>
        <p:spPr>
          <a:xfrm>
            <a:off x="588318" y="1484784"/>
            <a:ext cx="7152034" cy="4824536"/>
          </a:xfrm>
        </p:spPr>
        <p:txBody>
          <a:bodyPr/>
          <a:lstStyle/>
          <a:p>
            <a:pPr marL="342900" indent="-342900">
              <a:buClr>
                <a:srgbClr val="FF6600"/>
              </a:buClr>
              <a:buSzPct val="160000"/>
              <a:buFont typeface="Wingdings" panose="05000000000000000000" pitchFamily="2" charset="2"/>
              <a:buChar char="§"/>
            </a:pPr>
            <a:r>
              <a:rPr lang="de-DE" dirty="0"/>
              <a:t>Einsparungen bei der Erneuerung der Anlagentechnik durch fundierte Kenntnisse des Bedarfs.</a:t>
            </a:r>
          </a:p>
          <a:p>
            <a:pPr marL="342900" indent="-342900">
              <a:buClr>
                <a:srgbClr val="FF6600"/>
              </a:buClr>
              <a:buSzPct val="160000"/>
              <a:buFont typeface="Wingdings" panose="05000000000000000000" pitchFamily="2" charset="2"/>
              <a:buChar char="§"/>
            </a:pPr>
            <a:r>
              <a:rPr lang="de-DE" dirty="0"/>
              <a:t>Im Gespräch mit dem Planer die richtigen Fragen stellen.</a:t>
            </a:r>
          </a:p>
          <a:p>
            <a:pPr marL="342900" indent="-342900">
              <a:buClr>
                <a:srgbClr val="FF6600"/>
              </a:buClr>
              <a:buSzPct val="160000"/>
              <a:buFont typeface="Wingdings" panose="05000000000000000000" pitchFamily="2" charset="2"/>
              <a:buChar char="§"/>
            </a:pPr>
            <a:r>
              <a:rPr lang="de-DE" dirty="0"/>
              <a:t>Mängelfrei abgenommene Anlagen.</a:t>
            </a:r>
          </a:p>
          <a:p>
            <a:pPr marL="342900" indent="-342900">
              <a:buClr>
                <a:srgbClr val="FF6600"/>
              </a:buClr>
              <a:buSzPct val="160000"/>
              <a:buFont typeface="Wingdings" panose="05000000000000000000" pitchFamily="2" charset="2"/>
              <a:buChar char="§"/>
            </a:pPr>
            <a:r>
              <a:rPr lang="de-DE" dirty="0"/>
              <a:t>Fehler in Verbrauchsrechnungen der Versorger aufdecken.</a:t>
            </a:r>
          </a:p>
          <a:p>
            <a:pPr marL="342900" indent="-342900">
              <a:buClr>
                <a:srgbClr val="FF6600"/>
              </a:buClr>
              <a:buSzPct val="160000"/>
              <a:buFont typeface="Wingdings" panose="05000000000000000000" pitchFamily="2" charset="2"/>
              <a:buChar char="§"/>
            </a:pPr>
            <a:r>
              <a:rPr lang="de-DE" dirty="0"/>
              <a:t>Bessere Ergebnisse beim Neuabschluss von Lieferverträgen.</a:t>
            </a:r>
          </a:p>
          <a:p>
            <a:pPr marL="342900" indent="-342900">
              <a:buClr>
                <a:srgbClr val="FF6600"/>
              </a:buClr>
              <a:buSzPct val="160000"/>
              <a:buFont typeface="Wingdings" panose="05000000000000000000" pitchFamily="2" charset="2"/>
              <a:buChar char="§"/>
            </a:pPr>
            <a:r>
              <a:rPr lang="de-DE" dirty="0"/>
              <a:t>Sensibilisierung aller Nutzer der öffentlichen Liegenschaften.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Vorteile des Energiemanagements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5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Kom.EMS</a:t>
            </a:r>
            <a:r>
              <a:rPr lang="de-DE" dirty="0"/>
              <a:t>: Kommunales Energiemanagement mit System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92511" y="6453211"/>
            <a:ext cx="5995714" cy="365125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586674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63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3"/>
          </p:nvPr>
        </p:nvSpPr>
        <p:spPr>
          <a:xfrm>
            <a:off x="611560" y="1124744"/>
            <a:ext cx="8016130" cy="4824536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r>
              <a:rPr lang="de-DE" dirty="0"/>
              <a:t>Eine detaillierte Darstellung der Prozessschritte zum </a:t>
            </a:r>
            <a:r>
              <a:rPr lang="de-DE" b="1" dirty="0"/>
              <a:t>Aufbau und zur Verstetigung </a:t>
            </a:r>
            <a:r>
              <a:rPr lang="de-DE" dirty="0"/>
              <a:t>des Energiemanagements</a:t>
            </a:r>
          </a:p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r>
              <a:rPr lang="de-DE" dirty="0"/>
              <a:t>Eine </a:t>
            </a:r>
            <a:r>
              <a:rPr lang="de-DE" b="1" dirty="0"/>
              <a:t>Schritt-für-Schritt</a:t>
            </a:r>
            <a:r>
              <a:rPr lang="de-DE" dirty="0"/>
              <a:t> Anleitung zur erfolgreichen Etablierung eines Kommunalen Energiemanagements</a:t>
            </a:r>
          </a:p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r>
              <a:rPr lang="de-DE" dirty="0"/>
              <a:t>Erstellt auf der Basis der </a:t>
            </a:r>
            <a:r>
              <a:rPr lang="de-DE" b="1" dirty="0"/>
              <a:t>Praxiserfahrungen</a:t>
            </a:r>
            <a:r>
              <a:rPr lang="de-DE" dirty="0"/>
              <a:t> aus 4 Bundesländern</a:t>
            </a:r>
          </a:p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r>
              <a:rPr lang="de-DE" dirty="0"/>
              <a:t>Ein länderübergreifender Qualitätsstandard  zur internen und externen </a:t>
            </a:r>
            <a:r>
              <a:rPr lang="de-DE" b="1" dirty="0"/>
              <a:t>Bewertung von KEM</a:t>
            </a:r>
            <a:r>
              <a:rPr lang="de-DE" dirty="0"/>
              <a:t> und Zertifizierung nach transparenten Kriterien </a:t>
            </a:r>
          </a:p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r>
              <a:rPr lang="de-DE" dirty="0"/>
              <a:t>Das Werkzeug zur Vertiefung und </a:t>
            </a:r>
            <a:r>
              <a:rPr lang="de-DE" b="1" dirty="0"/>
              <a:t>Umsetzung</a:t>
            </a:r>
            <a:r>
              <a:rPr lang="de-DE" dirty="0"/>
              <a:t> des Handlungsfeldes „Kommunale Gebäude und Anlagen“ des European </a:t>
            </a:r>
            <a:r>
              <a:rPr lang="de-DE" dirty="0" err="1"/>
              <a:t>Energy</a:t>
            </a:r>
            <a:r>
              <a:rPr lang="de-DE" dirty="0"/>
              <a:t> Award</a:t>
            </a:r>
          </a:p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r>
              <a:rPr lang="de-DE" b="1" dirty="0"/>
              <a:t>Die Prämisse</a:t>
            </a:r>
            <a:r>
              <a:rPr lang="de-DE" dirty="0"/>
              <a:t>: Einfach handhabbare Lösung </a:t>
            </a:r>
            <a:r>
              <a:rPr lang="de-DE" b="1" dirty="0"/>
              <a:t>ohne Mehraufwand</a:t>
            </a:r>
            <a:r>
              <a:rPr lang="de-DE" dirty="0"/>
              <a:t> für Kommunen und Landkreise</a:t>
            </a:r>
          </a:p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r>
              <a:rPr lang="de-DE" b="1" dirty="0"/>
              <a:t>Kostenfrei</a:t>
            </a:r>
            <a:r>
              <a:rPr lang="de-DE" dirty="0"/>
              <a:t> für Kommunen in </a:t>
            </a:r>
            <a:r>
              <a:rPr lang="de-DE" dirty="0" smtClean="0"/>
              <a:t>Sachsen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</a:t>
            </a:r>
            <a:r>
              <a:rPr lang="de-DE" dirty="0" err="1"/>
              <a:t>Kom.EMS</a:t>
            </a:r>
            <a:r>
              <a:rPr lang="de-DE" dirty="0"/>
              <a:t>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363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3"/>
          </p:nvPr>
        </p:nvSpPr>
        <p:spPr>
          <a:xfrm>
            <a:off x="588318" y="1484784"/>
            <a:ext cx="7944122" cy="4824536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r>
              <a:rPr lang="de-DE" dirty="0" smtClean="0"/>
              <a:t>Über Kommunalrichtlinie des Bundes </a:t>
            </a:r>
          </a:p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r>
              <a:rPr lang="de-DE" dirty="0" smtClean="0"/>
              <a:t>Fördergegenstand 4.1.2: Implementierung und Erweiterung eines Energiemanagements</a:t>
            </a:r>
          </a:p>
          <a:p>
            <a:pPr marL="609600" lvl="1" indent="-342900"/>
            <a:r>
              <a:rPr lang="de-DE" b="1" dirty="0" smtClean="0"/>
              <a:t>Förderquote: 70% bzw. 90%*</a:t>
            </a:r>
          </a:p>
          <a:p>
            <a:pPr marL="609600" lvl="1" indent="-342900"/>
            <a:r>
              <a:rPr lang="de-DE" dirty="0" smtClean="0"/>
              <a:t>Bewilligungszeitraum: 36 Monate</a:t>
            </a:r>
          </a:p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r>
              <a:rPr lang="de-DE" dirty="0" smtClean="0"/>
              <a:t>Förderfähige Komponenten:</a:t>
            </a:r>
          </a:p>
          <a:p>
            <a:pPr marL="609600" lvl="1" indent="-342900"/>
            <a:r>
              <a:rPr lang="de-DE" dirty="0" smtClean="0"/>
              <a:t>Einsatz von </a:t>
            </a:r>
            <a:r>
              <a:rPr lang="de-DE" b="1" dirty="0" smtClean="0"/>
              <a:t>Fachpersonal</a:t>
            </a:r>
          </a:p>
          <a:p>
            <a:pPr marL="609600" lvl="1" indent="-342900"/>
            <a:r>
              <a:rPr lang="de-DE" dirty="0" smtClean="0"/>
              <a:t>Mobile und fest installierte </a:t>
            </a:r>
            <a:r>
              <a:rPr lang="de-DE" b="1" dirty="0" smtClean="0"/>
              <a:t>Messtechnik</a:t>
            </a:r>
            <a:r>
              <a:rPr lang="de-DE" dirty="0" smtClean="0"/>
              <a:t> (max. 50.000 Euro)</a:t>
            </a:r>
          </a:p>
          <a:p>
            <a:pPr marL="609600" lvl="1" indent="-342900"/>
            <a:r>
              <a:rPr lang="de-DE" dirty="0" smtClean="0"/>
              <a:t>Energiemanagement</a:t>
            </a:r>
            <a:r>
              <a:rPr lang="de-DE" b="1" dirty="0" smtClean="0"/>
              <a:t>software</a:t>
            </a:r>
            <a:r>
              <a:rPr lang="de-DE" dirty="0" smtClean="0"/>
              <a:t> (max. 20.000 Euro)</a:t>
            </a:r>
          </a:p>
          <a:p>
            <a:pPr marL="609600" lvl="1" indent="-342900"/>
            <a:r>
              <a:rPr lang="de-DE" dirty="0" smtClean="0"/>
              <a:t>Einsatz fachkundiger </a:t>
            </a:r>
            <a:r>
              <a:rPr lang="de-DE" b="1" dirty="0" smtClean="0"/>
              <a:t>externer Dienstleister </a:t>
            </a:r>
            <a:r>
              <a:rPr lang="de-DE" dirty="0" smtClean="0"/>
              <a:t>(max. 45 bzw. 20 Tage)</a:t>
            </a:r>
          </a:p>
          <a:p>
            <a:pPr marL="609600" lvl="1" indent="-342900"/>
            <a:r>
              <a:rPr lang="de-DE" dirty="0" smtClean="0"/>
              <a:t>Dienstreisen für Weiterqualifizierungen (bis 15 Tage)</a:t>
            </a:r>
          </a:p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88318" y="16506"/>
            <a:ext cx="6143922" cy="840904"/>
          </a:xfrm>
        </p:spPr>
        <p:txBody>
          <a:bodyPr/>
          <a:lstStyle/>
          <a:p>
            <a:r>
              <a:rPr lang="de-DE" dirty="0" smtClean="0"/>
              <a:t>Förderbedingungen Energiemanagement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27585" y="629511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263525">
              <a:spcAft>
                <a:spcPts val="600"/>
              </a:spcAft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*Förderquote für finanzschwache Kommunen und Antragssteller aus den Braunkohlerevieren (Kommunen der LK Görlitz, Bautzen, Leipzig, Nordsachsen). </a:t>
            </a:r>
          </a:p>
        </p:txBody>
      </p:sp>
    </p:spTree>
    <p:extLst>
      <p:ext uri="{BB962C8B-B14F-4D97-AF65-F5344CB8AC3E}">
        <p14:creationId xmlns:p14="http://schemas.microsoft.com/office/powerpoint/2010/main" val="397952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Stimmen zu </a:t>
            </a:r>
            <a:r>
              <a:rPr lang="de-DE" dirty="0" err="1"/>
              <a:t>Kom.EMS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093499"/>
            <a:ext cx="5031611" cy="5503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3394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Stimmen zu </a:t>
            </a:r>
            <a:r>
              <a:rPr lang="de-DE" dirty="0" err="1"/>
              <a:t>Kom.EMS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268760"/>
            <a:ext cx="4125466" cy="4857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5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9945" cy="6093296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0880" cy="840904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Beispiel: Auszeichnung einer Kommune </a:t>
            </a:r>
            <a:r>
              <a:rPr lang="de-DE" dirty="0">
                <a:solidFill>
                  <a:schemeClr val="bg1"/>
                </a:solidFill>
              </a:rPr>
              <a:t>mit ausgezeichnetem </a:t>
            </a:r>
            <a:r>
              <a:rPr lang="de-DE" dirty="0" smtClean="0">
                <a:solidFill>
                  <a:schemeClr val="bg1"/>
                </a:solidFill>
              </a:rPr>
              <a:t>Energiemanagement 2021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42870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Bildschirmpräsentation (4:3)</PresentationFormat>
  <Paragraphs>66</Paragraphs>
  <Slides>10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Larissa-Design</vt:lpstr>
      <vt:lpstr>1_Benutzerdefiniertes Design</vt:lpstr>
      <vt:lpstr>Benutzerdefiniertes Design</vt:lpstr>
      <vt:lpstr>Kommunales Energiemanagement…</vt:lpstr>
      <vt:lpstr>Haupteffekte des systematischen KEM</vt:lpstr>
      <vt:lpstr>Weitere Vorteile des Energiemanagements</vt:lpstr>
      <vt:lpstr>Kom.EMS: Kommunales Energiemanagement mit System</vt:lpstr>
      <vt:lpstr>Was ist Kom.EMS?</vt:lpstr>
      <vt:lpstr>Förderbedingungen Energiemanagement</vt:lpstr>
      <vt:lpstr>Stimmen zu Kom.EMS</vt:lpstr>
      <vt:lpstr>Stimmen zu Kom.EMS</vt:lpstr>
      <vt:lpstr>Beispiel: Auszeichnung einer Kommune mit ausgezeichnetem Energiemanagement 2021</vt:lpstr>
      <vt:lpstr>SAENA als Partner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Jürgen Leuchtner</dc:creator>
  <cp:lastModifiedBy>Hillebrand-Kandzia, Gregor</cp:lastModifiedBy>
  <cp:revision>256</cp:revision>
  <cp:lastPrinted>2017-09-18T08:48:30Z</cp:lastPrinted>
  <dcterms:created xsi:type="dcterms:W3CDTF">2016-06-28T14:55:03Z</dcterms:created>
  <dcterms:modified xsi:type="dcterms:W3CDTF">2022-01-26T15:08:47Z</dcterms:modified>
</cp:coreProperties>
</file>